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84" r:id="rId9"/>
    <p:sldId id="283" r:id="rId10"/>
    <p:sldId id="278" r:id="rId11"/>
    <p:sldId id="263" r:id="rId12"/>
    <p:sldId id="264" r:id="rId13"/>
    <p:sldId id="265" r:id="rId14"/>
    <p:sldId id="266" r:id="rId15"/>
    <p:sldId id="267" r:id="rId16"/>
    <p:sldId id="277" r:id="rId17"/>
    <p:sldId id="268" r:id="rId18"/>
    <p:sldId id="279" r:id="rId19"/>
    <p:sldId id="280" r:id="rId20"/>
    <p:sldId id="269" r:id="rId21"/>
    <p:sldId id="270" r:id="rId22"/>
    <p:sldId id="271" r:id="rId23"/>
    <p:sldId id="281" r:id="rId24"/>
    <p:sldId id="282" r:id="rId25"/>
    <p:sldId id="272" r:id="rId26"/>
    <p:sldId id="273" r:id="rId27"/>
    <p:sldId id="274" r:id="rId28"/>
    <p:sldId id="275" r:id="rId29"/>
    <p:sldId id="276" r:id="rId30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870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10342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EDEB431-2871-4C58-A50C-30FA31E5D42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6573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ADB9D-8120-48E8-BED8-F957A011A94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87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38888-4BE0-45E3-8238-0D2F471F098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35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16ABF5-7EEE-49C4-BF30-183E01374BA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69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09293-5F97-44E8-9895-CA475486362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2557D9-EC24-45DA-A5CB-84C25E5FD699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819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E11ECA-A1E3-4F43-8C0B-C9D080141CE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10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DB8B5-4689-417C-8188-D8DC476004CD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88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969A29-FA6C-48C0-B62B-4EE715547B2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60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58C9A-FED3-4370-8035-52B832A7059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516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F860F-49FB-4A1C-9AF4-1F94D607233B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81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6597C-7EF3-4EA2-AFE8-C82596E9A53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2871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5ADDA3-DC47-4DE7-B3BA-E63227C409BD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22D1E-56B8-445B-B755-FFC37E544161}" type="slidenum">
              <a:rPr lang="nl-NL"/>
              <a:pPr/>
              <a:t>1</a:t>
            </a:fld>
            <a:endParaRPr lang="nl-NL"/>
          </a:p>
        </p:txBody>
      </p:sp>
      <p:pic>
        <p:nvPicPr>
          <p:cNvPr id="3080" name="Picture 8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11188" y="188913"/>
            <a:ext cx="6985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200">
                <a:solidFill>
                  <a:schemeClr val="bg1"/>
                </a:solidFill>
              </a:rPr>
              <a:t>LANDINFORMATIESYSTEMEN</a:t>
            </a:r>
            <a:endParaRPr lang="nl-NL" sz="3200">
              <a:solidFill>
                <a:schemeClr val="bg1"/>
              </a:solidFill>
            </a:endParaRPr>
          </a:p>
        </p:txBody>
      </p:sp>
      <p:pic>
        <p:nvPicPr>
          <p:cNvPr id="3078" name="Picture 6" descr="logo_UA_hor_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750"/>
            <a:ext cx="3059113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95963" y="6381750"/>
            <a:ext cx="3348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Les 3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9F5C-BAE5-4BD5-AE27-0CF7A1BCB53E}" type="slidenum">
              <a:rPr lang="nl-NL"/>
              <a:pPr/>
              <a:t>10</a:t>
            </a:fld>
            <a:endParaRPr lang="nl-NL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625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Lengte- en breedtegraden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96264" name="Picture 8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3600"/>
            <a:ext cx="4319587" cy="33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5" name="Picture 9" descr="fi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205038"/>
            <a:ext cx="3889375" cy="34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78F4-2EB7-4E4A-8500-74B3A40E55CA}" type="slidenum">
              <a:rPr lang="nl-NL"/>
              <a:pPr/>
              <a:t>11</a:t>
            </a:fld>
            <a:endParaRPr lang="nl-NL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089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model van de aarde is nodig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Lengte- en breedtegraden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09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81300"/>
            <a:ext cx="78486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0" y="5661025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nl-NL"/>
              <a:t>When linking field data such as GPS with a GIS, the user must know what base to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D4C-E70F-403F-8DDA-7A3C83F15B21}" type="slidenum">
              <a:rPr lang="nl-NL"/>
              <a:pPr/>
              <a:t>12</a:t>
            </a:fld>
            <a:endParaRPr lang="nl-NL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192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Op elk punt van de aardbol zijn </a:t>
            </a:r>
            <a:r>
              <a:rPr lang="fr-BE" sz="2400">
                <a:solidFill>
                  <a:schemeClr val="accent2"/>
                </a:solidFill>
              </a:rPr>
              <a:t>twee krachten</a:t>
            </a:r>
            <a:r>
              <a:rPr lang="fr-BE" sz="2400"/>
              <a:t> actief: de </a:t>
            </a:r>
            <a:r>
              <a:rPr lang="fr-BE" sz="2400">
                <a:solidFill>
                  <a:schemeClr val="accent2"/>
                </a:solidFill>
              </a:rPr>
              <a:t>zwaartekracht</a:t>
            </a:r>
            <a:r>
              <a:rPr lang="fr-BE" sz="2400"/>
              <a:t> en de </a:t>
            </a:r>
            <a:r>
              <a:rPr lang="fr-BE" sz="2400">
                <a:solidFill>
                  <a:schemeClr val="accent2"/>
                </a:solidFill>
              </a:rPr>
              <a:t>centripetaalkracht</a:t>
            </a:r>
            <a:r>
              <a:rPr lang="fr-BE" sz="2400"/>
              <a:t> </a:t>
            </a:r>
            <a:r>
              <a:rPr lang="fr-BE" sz="2000"/>
              <a:t>(de laatste maximaal aan de evenaar)(beide componenten van de gravitatiekracht)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</a:t>
            </a:r>
            <a:r>
              <a:rPr lang="fr-BE" sz="2400">
                <a:solidFill>
                  <a:schemeClr val="accent2"/>
                </a:solidFill>
              </a:rPr>
              <a:t>equipotentiaaloppervlak</a:t>
            </a:r>
            <a:r>
              <a:rPr lang="fr-BE" sz="2400"/>
              <a:t> waarvoor op elk punt van het aardoppervlak de resultante dezelfde is, een geoide: het is dus een </a:t>
            </a:r>
            <a:r>
              <a:rPr lang="fr-BE" sz="2400">
                <a:solidFill>
                  <a:schemeClr val="accent2"/>
                </a:solidFill>
              </a:rPr>
              <a:t>theoretisch</a:t>
            </a:r>
            <a:r>
              <a:rPr lang="fr-BE" sz="2400"/>
              <a:t> oppervlak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 aarde is onregelmatig, dus is de geoide dat ook, waardoor deze moeilijk kan gemodelleerd worden</a:t>
            </a: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Geoide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6F28E-31C7-40E2-8C53-9F826A9446D2}" type="slidenum">
              <a:rPr lang="nl-NL"/>
              <a:pPr/>
              <a:t>13</a:t>
            </a:fld>
            <a:endParaRPr lang="nl-NL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294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Sfeer en ellipsoide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95500"/>
            <a:ext cx="86423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8039A-DB8E-476A-A63A-6A36074F9F3E}" type="slidenum">
              <a:rPr lang="nl-NL"/>
              <a:pPr/>
              <a:t>14</a:t>
            </a:fld>
            <a:endParaRPr lang="nl-NL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397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48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 omtrek van de sfeer bedraagt ongeveer 40.000km</a:t>
            </a:r>
            <a:endParaRPr lang="fr-BE" sz="20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Een ellipsoide is een ellips die gewenteld is rond haar kleine as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 aarde als ellipsoide verschilt slechts 1/297 van een sfeer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Veel ellipsoides zijn gemeten geweest, en op elk van deze modellen zijn kaarten gebaseerd geweest (bvb. WGS83 en GRS80)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Sfeer en ellipsoide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F5A02-4BB3-4421-BA5D-1FF41B98FB5C}" type="slidenum">
              <a:rPr lang="nl-NL"/>
              <a:pPr/>
              <a:t>15</a:t>
            </a:fld>
            <a:endParaRPr lang="nl-NL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499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5001" name="Picture 9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89138"/>
            <a:ext cx="5689600" cy="41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02" name="Text Box 10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Sfeer en ellipsoide</a:t>
            </a:r>
            <a:endParaRPr lang="nl-NL" sz="24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3BB-47D3-48AD-938F-80E076569512}" type="slidenum">
              <a:rPr lang="nl-NL"/>
              <a:pPr/>
              <a:t>16</a:t>
            </a:fld>
            <a:endParaRPr lang="nl-NL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523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Voorbeeld: ellipsoide WGS84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44675"/>
            <a:ext cx="6480175" cy="447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D5F9-0310-4B53-BE7E-8C1BC3AC62D0}" type="slidenum">
              <a:rPr lang="nl-NL"/>
              <a:pPr/>
              <a:t>17</a:t>
            </a:fld>
            <a:endParaRPr lang="nl-NL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601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Er zijn veel redenen om het aardoppervlak te projecteren op een vlak</a:t>
            </a:r>
          </a:p>
          <a:p>
            <a:pPr lvl="1">
              <a:spcBef>
                <a:spcPct val="10000"/>
              </a:spcBef>
            </a:pPr>
            <a:r>
              <a:rPr lang="fr-BE" sz="2000"/>
              <a:t>-</a:t>
            </a:r>
            <a:r>
              <a:rPr lang="fr-BE" sz="2400"/>
              <a:t>hard en soft copies zijn vlak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-analoge kaarten worden gescand of gedigitaliseerd om GIS databanken te creëren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-rasteroppervlakken zijn vlak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aarde dient geprojecteerd te worden om alles ineens te kunnen waarnemen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-het is heel wat gemakkelijker om bvb. afstanden op een vlak te meten</a:t>
            </a:r>
            <a:endParaRPr lang="fr-BE" sz="2000"/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Coördinaten en projectie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1A97C-C711-483B-B91D-3F284196124E}" type="slidenum">
              <a:rPr lang="nl-NL"/>
              <a:pPr/>
              <a:t>18</a:t>
            </a:fld>
            <a:endParaRPr lang="nl-NL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728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Coördinaten en projectie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97288" name="Picture 8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133600"/>
            <a:ext cx="4194175" cy="41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6659563" y="2276475"/>
            <a:ext cx="2484437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Great circles</a:t>
            </a:r>
          </a:p>
          <a:p>
            <a:pPr>
              <a:spcBef>
                <a:spcPct val="50000"/>
              </a:spcBef>
            </a:pPr>
            <a:r>
              <a:rPr lang="fr-BE"/>
              <a:t>Small circles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95E9A-CEC0-46EA-B915-09358D66CC06}" type="slidenum">
              <a:rPr lang="nl-NL"/>
              <a:pPr/>
              <a:t>19</a:t>
            </a:fld>
            <a:endParaRPr lang="nl-NL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830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Coördinaten en projectie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0" y="5805488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/>
              <a:t>Cartesiaans  coördinatenstelsel</a:t>
            </a:r>
            <a:endParaRPr lang="nl-NL"/>
          </a:p>
        </p:txBody>
      </p:sp>
      <p:pic>
        <p:nvPicPr>
          <p:cNvPr id="98313" name="Picture 9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992313"/>
            <a:ext cx="4535487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505-2EC3-43B8-80C0-B87EE1C08FF4}" type="slidenum">
              <a:rPr lang="nl-NL"/>
              <a:pPr/>
              <a:t>2</a:t>
            </a:fld>
            <a:endParaRPr lang="nl-NL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0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763713" y="3357563"/>
            <a:ext cx="6911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BE" sz="3600"/>
              <a:t>GEOCODERING</a:t>
            </a:r>
            <a:endParaRPr lang="nl-NL" sz="3600"/>
          </a:p>
        </p:txBody>
      </p:sp>
      <p:pic>
        <p:nvPicPr>
          <p:cNvPr id="4102" name="Picture 6" descr="google earth 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16192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venicex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1611313" cy="12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colosseumx3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0663"/>
            <a:ext cx="1604963" cy="1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bermudax6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1619250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835150" y="2205038"/>
            <a:ext cx="367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600">
                <a:solidFill>
                  <a:schemeClr val="accent2"/>
                </a:solidFill>
              </a:rPr>
              <a:t>HOOFDSTUK 3</a:t>
            </a:r>
            <a:endParaRPr lang="nl-NL"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B4423-6379-46E5-B7AF-8D5B01FEC50E}" type="slidenum">
              <a:rPr lang="nl-NL"/>
              <a:pPr/>
              <a:t>20</a:t>
            </a:fld>
            <a:endParaRPr lang="nl-NL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704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Elk projectiesysteem heeft zijn karakteristieke fouten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Belangrijke projectietypes in een GIS</a:t>
            </a:r>
          </a:p>
          <a:p>
            <a:pPr lvl="1">
              <a:spcBef>
                <a:spcPct val="10000"/>
              </a:spcBef>
            </a:pPr>
            <a:r>
              <a:rPr lang="fr-BE" sz="2000"/>
              <a:t>-</a:t>
            </a:r>
            <a:r>
              <a:rPr lang="fr-BE" sz="2400"/>
              <a:t>’</a:t>
            </a:r>
            <a:r>
              <a:rPr lang="fr-BE" sz="2400">
                <a:solidFill>
                  <a:srgbClr val="FF3300"/>
                </a:solidFill>
              </a:rPr>
              <a:t>conformal</a:t>
            </a:r>
            <a:r>
              <a:rPr lang="fr-BE" sz="2400"/>
              <a:t>’: vormen van kleine features worden behouden; de distortie is dezelfde in alle richtingen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rgbClr val="FF3300"/>
                </a:solidFill>
              </a:rPr>
              <a:t>’Equal area</a:t>
            </a:r>
            <a:r>
              <a:rPr lang="fr-BE" sz="2400"/>
              <a:t>’: de vormen worden niet behouden, maar de features hebben de juiste oppervlakte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-beide types geven fouten op afstanden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Distorties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8CDA-B70D-4E31-B2CD-06E29CFB8C01}" type="slidenum">
              <a:rPr lang="nl-NL"/>
              <a:pPr/>
              <a:t>21</a:t>
            </a:fld>
            <a:endParaRPr lang="nl-NL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806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70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Geen enkele kaart is zowel equivalent als conform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3"/>
          <a:stretch>
            <a:fillRect/>
          </a:stretch>
        </p:blipFill>
        <p:spPr bwMode="auto">
          <a:xfrm>
            <a:off x="1908175" y="1931988"/>
            <a:ext cx="5018088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D2874-7F2E-4D8A-9A24-6544F5793710}" type="slidenum">
              <a:rPr lang="nl-NL"/>
              <a:pPr/>
              <a:t>22</a:t>
            </a:fld>
            <a:endParaRPr lang="nl-NL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8909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Drie projectieklassen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8909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16113"/>
            <a:ext cx="4968875" cy="446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7" name="Text Box 9"/>
          <p:cNvSpPr txBox="1">
            <a:spLocks noChangeArrowheads="1"/>
          </p:cNvSpPr>
          <p:nvPr/>
        </p:nvSpPr>
        <p:spPr bwMode="auto">
          <a:xfrm>
            <a:off x="6804025" y="5157788"/>
            <a:ext cx="216058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Tangentiale en secante projecties: zie figuur 5.12 p. 119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95C7-3CD4-413A-9F28-8892EA281047}" type="slidenum">
              <a:rPr lang="nl-NL"/>
              <a:pPr/>
              <a:t>23</a:t>
            </a:fld>
            <a:endParaRPr lang="nl-NL"/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933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Drie projectieklassen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250825" y="5373688"/>
            <a:ext cx="2160588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Tangentiale en secante projecties: figuur 5.12 p. 119</a:t>
            </a:r>
            <a:endParaRPr lang="nl-NL"/>
          </a:p>
        </p:txBody>
      </p:sp>
      <p:pic>
        <p:nvPicPr>
          <p:cNvPr id="99337" name="Picture 9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0"/>
            <a:ext cx="449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040-5977-49B4-859F-07EBC7205617}" type="slidenum">
              <a:rPr lang="nl-NL"/>
              <a:pPr/>
              <a:t>24</a:t>
            </a:fld>
            <a:endParaRPr lang="nl-NL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035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Projecties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00361" name="Picture 9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0"/>
            <a:ext cx="5121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323850" y="2349500"/>
            <a:ext cx="3455988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accent2"/>
                </a:solidFill>
              </a:rPr>
              <a:t>Mercator projection</a:t>
            </a:r>
            <a:r>
              <a:rPr lang="fr-BE"/>
              <a:t>: tangent cylindrical type (Equatorial aspect: cylinder wrapped around the equator)</a:t>
            </a:r>
          </a:p>
          <a:p>
            <a:pPr>
              <a:spcBef>
                <a:spcPct val="50000"/>
              </a:spcBef>
            </a:pPr>
            <a:endParaRPr lang="fr-BE"/>
          </a:p>
          <a:p>
            <a:pPr>
              <a:spcBef>
                <a:spcPct val="50000"/>
              </a:spcBef>
            </a:pPr>
            <a:endParaRPr lang="fr-BE"/>
          </a:p>
          <a:p>
            <a:pPr>
              <a:spcBef>
                <a:spcPct val="50000"/>
              </a:spcBef>
            </a:pPr>
            <a:endParaRPr lang="fr-BE"/>
          </a:p>
          <a:p>
            <a:pPr>
              <a:spcBef>
                <a:spcPct val="50000"/>
              </a:spcBef>
            </a:pPr>
            <a:endParaRPr lang="fr-BE"/>
          </a:p>
          <a:p>
            <a:pPr>
              <a:spcBef>
                <a:spcPct val="50000"/>
              </a:spcBef>
            </a:pPr>
            <a:r>
              <a:rPr lang="fr-BE">
                <a:solidFill>
                  <a:schemeClr val="accent2"/>
                </a:solidFill>
              </a:rPr>
              <a:t>Lambert Conformal Conic projection</a:t>
            </a:r>
            <a:r>
              <a:rPr lang="fr-BE"/>
              <a:t>: secant conic type (intersected at 20 and 60°N)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E9F2D-FC4C-496E-AD91-CB1C30CAC56A}" type="slidenum">
              <a:rPr lang="nl-NL"/>
              <a:pPr/>
              <a:t>25</a:t>
            </a:fld>
            <a:endParaRPr lang="nl-NL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011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Breedteligging is equivalent met de x-as, lengtegraad met de y-as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Cylindrische projectie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Noch conform, noch equivalent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Anomalie met de meridianen (zie ook fig. 5.14 p. 120)</a:t>
            </a: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Plate carrée projectie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901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248150"/>
            <a:ext cx="5040312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4A869-BB46-4570-947E-5DC907FC329C}" type="slidenum">
              <a:rPr lang="nl-NL"/>
              <a:pPr/>
              <a:t>26</a:t>
            </a:fld>
            <a:endParaRPr lang="nl-NL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113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Cylindrische projectie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Internationaal zeer verspreid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Gebruikt een systeem met 60 zones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-Maximum distortie is 0,04%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 i="1" u="sng"/>
              <a:t>Transverse</a:t>
            </a:r>
            <a:r>
              <a:rPr lang="fr-BE" sz="2400"/>
              <a:t> Mercator omdat de cylinder omheen de polen ligt, en niet rond de evenaar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70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Universal Transverse Mercator (UTM) Projectie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CD7E9-4489-4950-BC17-48AE4A206E04}" type="slidenum">
              <a:rPr lang="nl-NL"/>
              <a:pPr/>
              <a:t>27</a:t>
            </a:fld>
            <a:endParaRPr lang="nl-NL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216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179388" y="5876925"/>
            <a:ext cx="8785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De UTM zones komen overeen met 6° lengte, en worden genummerd van West naar Oost. Elke zone heeft een aparte projectie.</a:t>
            </a:r>
            <a:endParaRPr lang="nl-NL"/>
          </a:p>
        </p:txBody>
      </p:sp>
      <p:pic>
        <p:nvPicPr>
          <p:cNvPr id="921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28800"/>
            <a:ext cx="6624638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70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UTM Projectie</a:t>
            </a:r>
            <a:endParaRPr lang="nl-NL" sz="24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8CB56-086D-4CC6-8D70-485A148420DF}" type="slidenum">
              <a:rPr lang="nl-NL"/>
              <a:pPr/>
              <a:t>28</a:t>
            </a:fld>
            <a:endParaRPr lang="nl-NL"/>
          </a:p>
        </p:txBody>
      </p:sp>
      <p:pic>
        <p:nvPicPr>
          <p:cNvPr id="9319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2543175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3187" name="Picture 3" descr="earth-640x480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2411413" y="2205038"/>
            <a:ext cx="6732587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000"/>
              <a:t>In het noordelijk halfrond geldt dat de evenaar 0mN is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000"/>
              <a:t>De centrale meridiaan wordt een ‘false easting van 500.000mE toegekend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000"/>
              <a:t>‘Eastings’ en ‘northings’ zijn beide in meter uitgedrukt: dat laat een eenvoudige afstandsmeting op de projectie toe!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000"/>
              <a:t>UTM geocodering bestaat uit een zonenummer, een hemisfeer, een 6-cijferige ‘easting’ en een zevencijferige ‘northing’</a:t>
            </a:r>
          </a:p>
          <a:p>
            <a:pPr lvl="1">
              <a:spcBef>
                <a:spcPct val="10000"/>
              </a:spcBef>
            </a:pPr>
            <a:r>
              <a:rPr lang="fr-BE" sz="2000"/>
              <a:t>-bvb. 14, N, 468324E, 5362789N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70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UTM coördinaten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1B34-0B63-4510-A965-2E34EDC17F19}" type="slidenum">
              <a:rPr lang="nl-NL"/>
              <a:pPr/>
              <a:t>29</a:t>
            </a:fld>
            <a:endParaRPr lang="nl-NL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9421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70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…de link met GIS features…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942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16113"/>
            <a:ext cx="7058025" cy="448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4FDA7-F92F-4029-972C-EF1A78B9079E}" type="slidenum">
              <a:rPr lang="nl-NL"/>
              <a:pPr/>
              <a:t>3</a:t>
            </a:fld>
            <a:endParaRPr lang="nl-NL"/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52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62642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Types georeferentiesystemen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Lengte- en breedtegraad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Projecties en coördinaatsystemen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Global positioning system (GPS)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Conversie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Thema’s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2 – VOORSTELLING VAN GI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A1E00-9764-4DA4-9E08-6AF02F043E4A}" type="slidenum">
              <a:rPr lang="nl-NL"/>
              <a:pPr/>
              <a:t>4</a:t>
            </a:fld>
            <a:endParaRPr lang="nl-NL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512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Gegevens in een LIS bevatten een geografische referentie naar een kaart, zoals bvb. Lengte- en breedteligging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Hierdoor kan de LIS databank geraadpleegd worden met zoekfuncties die refereren naar de attribuutwaarden of de kaartreferenties, of beide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Geografische referentie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9CC5A-3FC9-410C-AD7D-409C32AA5804}" type="slidenum">
              <a:rPr lang="nl-NL"/>
              <a:pPr/>
              <a:t>5</a:t>
            </a:fld>
            <a:endParaRPr lang="nl-NL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782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343775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Sommige georeferenties zijn metrisch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-definiëren een locatie op een afstand van de standaardlocatie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-</a:t>
            </a:r>
            <a:r>
              <a:rPr lang="fr-BE" sz="2000"/>
              <a:t>bvb. Afstand van de evenaar, of van de Greenwich Meridiaan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Andere zijn gebaseerd op rangschikking </a:t>
            </a:r>
            <a:r>
              <a:rPr lang="fr-BE" sz="2000"/>
              <a:t>(ordinaal)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-cfr. postadressen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Nog andere zijn nominaal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-cfr. plaatsnamen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Georeferenties als metingen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3A92-9441-44CC-B252-03E55C94F41D}" type="slidenum">
              <a:rPr lang="nl-NL"/>
              <a:pPr/>
              <a:t>6</a:t>
            </a:fld>
            <a:endParaRPr lang="nl-NL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885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Beoordeel plaatsnamen, postadressen en postcodes, en lineaire referentiesystemen op hun capaciteiten als georeferentiesystemen (p. 112-114)</a:t>
            </a:r>
            <a:endParaRPr lang="fr-BE" sz="2000"/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533A-F932-46D6-9BE3-6D913E5D815D}" type="slidenum">
              <a:rPr lang="nl-NL"/>
              <a:pPr/>
              <a:t>7</a:t>
            </a:fld>
            <a:endParaRPr lang="nl-NL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79875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Geocodering van gegevens in een LIS vereist een basiskennis van kartografie</a:t>
            </a:r>
            <a:endParaRPr lang="fr-BE" sz="2000"/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Kartografie als wetenschap houdt zich bezig met de aanmaak, het gebruik en de basisprincipes van kaarten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Ptolomeus wordt aanzien als de vader van het geografisch lengte/breedteligging systeem, en van de kaartprojectie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Lengte- en breedtegraden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9880" name="Picture 8" descr="ptolome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4868863"/>
            <a:ext cx="1665287" cy="198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1" name="Picture 9" descr="ptolome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913313"/>
            <a:ext cx="2339975" cy="194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2700338" y="6021388"/>
            <a:ext cx="1800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87-150 na Chr.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700-D890-46C6-80C0-6DF58EBF9556}" type="slidenum">
              <a:rPr lang="nl-NL"/>
              <a:pPr/>
              <a:t>8</a:t>
            </a:fld>
            <a:endParaRPr lang="nl-NL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240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Lengte- en breedtegraden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02408" name="Picture 8" descr="800px-World_of_Ptolemy_as_shown_by_Johannes_de_Armsshein_-_Ulm_14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7339013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468313" y="6092825"/>
            <a:ext cx="5183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Wereldkaart uit 1482, Meridiaan van Alexandrië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94E71-4701-4393-9273-6349A7EE869D}" type="slidenum">
              <a:rPr lang="nl-NL"/>
              <a:pPr/>
              <a:t>9</a:t>
            </a:fld>
            <a:endParaRPr lang="nl-NL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10137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Lengte- en breedtegraden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3 – GEOCODERING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01385" name="Picture 9" descr="000003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687705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250825" y="6092825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/>
              <a:t>1611</a:t>
            </a:r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854</Words>
  <Application>Microsoft Office PowerPoint</Application>
  <PresentationFormat>Diavoorstelling (4:3)</PresentationFormat>
  <Paragraphs>153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1" baseType="lpstr">
      <vt:lpstr>Arial</vt:lpstr>
      <vt:lpstr>Standaardontwerp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Universiteit Antwerpen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Universiteit Antwerpen</dc:creator>
  <cp:lastModifiedBy>Roeland</cp:lastModifiedBy>
  <cp:revision>122</cp:revision>
  <dcterms:created xsi:type="dcterms:W3CDTF">2007-02-18T14:27:50Z</dcterms:created>
  <dcterms:modified xsi:type="dcterms:W3CDTF">2011-03-03T21:50:54Z</dcterms:modified>
</cp:coreProperties>
</file>